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84" r:id="rId5"/>
    <p:sldId id="285" r:id="rId6"/>
    <p:sldId id="286" r:id="rId7"/>
    <p:sldId id="287" r:id="rId8"/>
    <p:sldId id="288" r:id="rId9"/>
    <p:sldId id="263" r:id="rId10"/>
    <p:sldId id="269" r:id="rId11"/>
    <p:sldId id="268" r:id="rId12"/>
    <p:sldId id="270" r:id="rId13"/>
    <p:sldId id="271" r:id="rId14"/>
    <p:sldId id="274" r:id="rId15"/>
    <p:sldId id="272" r:id="rId16"/>
    <p:sldId id="273" r:id="rId17"/>
    <p:sldId id="264" r:id="rId18"/>
    <p:sldId id="28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405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-8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86AC-5EA9-434D-9F18-BFDE3AC7EC8E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73B94-359B-4E6A-BF62-58CA999A7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2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73B94-359B-4E6A-BF62-58CA999A74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7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5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4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8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5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4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8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4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6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86EF-B7E6-4AF2-95A9-0574F1DFF540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CAB45-2A88-465A-BAE5-5116B42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search/;web;;&amp;text=&amp;etext=1263.JC0ON7pCKhKziH1ON0XC1h4EbxJiJFZqkdhnGDnL5dCUXa4WZ3k059gYxZc7zUyLKWe-fjlrVgtdbxHdFg1tggZLU_i_YjRIyPDR3ffSr7efRu-cnRtn88qcwchqMkM9.08eef1c0a601223bc2437a6dcbc070a76422985f&amp;uuid=&amp;state=PEtFfuTeVD4jaxywoSUvtJXex15Wcbo_WC5IbL5gF2nA55R7BZzfUbx-UGhzxgeV&amp;data=UlNrNmk5WktYejR0eWJFYk1LdmtxbTRPbC1MdnNNWTZ6ZlEzRktRT3lMaGhBYlJaOGE2RkRzNnNFQ0FFbThtZW9tSVZlcTRxT3FaZXBrRTBTb3dMaE1DcXdoZzl4b3ZxZ3VnRE5iMTM0NG8&amp;b64e=2&amp;sign=803e5258a7678f6d675486fd4dcbbd51&amp;keyno=0&amp;cst=AiuY0DBWFJ5fN_r-AEszk4tK5351ABH4XJTf4XahvUgwSE6XMAdr-B8y5zllZGXsdmyZ4yiJG_qYZD1R_avTZF_V-v5uw-OzXjFkm_oDmpxhBI7z7nRE0UV7N7LGKOKv2GsWLAczpdDB24R99h-a4iq4qvcHYn3E_Z9AIoOnBDjWH3LuCiq1RYMmV4isEvM1r215e1BbUwZYBNSosL8CiKeb1ZOXk0mHkvzRNg2soTsag4yYoe3-4P4olrMbSwMS7kPy7KkrEE4UkIK0gE3HZLSDZd5HILQIpg0PkUk8XQ8AdF63y8fEyyd_XcdW-exLOsySJW0cG_eHgyvTvJpF0PyzCao_zVAgRiKJDnzBe3LZQ5AdBBnQ2cVONPb-KQnAjj0PkQBX8Sv6n1ukQ92TO6VakMOzw6QCz0ZTqMKZm7TVUZQFEP-C4lgC0yYgdKBMPyiVK2begpV8pcdN40iXI6EiRZPDniuG5G0yF2xFDoQbxqaxmN01-l0OxjsFtWMkVPHWnVQR3L8rp1_AzFCjnaXpxEDgPKvox44vVKNm8eeFco9M7obWU5YTTCcIVvcTpCeaDKK00yM1GdOc-c_5voakU48XpI_2l-Y35WaB7LcyAhoERcn0Gf2MZeFZ1Ecwm66iHtgHxrk0P_q1hbnjsIMqz09yG9dm7G50YAExhqqaFdxJyfnZ07-NUHSHLz8fS0A9psGNVbg&amp;ref=orjY4mGPRjk5boDnW0uvlrrd71vZw9kpaJVRe3SuxoskOA4zKsFp_FPQIj1lWThUDazxtbsvGPap_ujYhn93YJpRWwfQe3jTPOazqhgWANTcqLutrc5XQ6JLuRiJK1WYVh0vWP5Q9O6ga7CXzqnToeNEj0Y7vP86C014aalr7h-X-_AOg2QKb0gEGdGKmcQcbUBZ0DCp6HJPmWjguNONQIeAIyH2up0DLmqFXxTRRc9_9ki7l0J-hY-36tXEJADs4pRywIEqinqApPv8QupBhsed7b6K2_T3Ny3JSDNR1bkmHROfMV0qOMhgtlqw1Nes-86UO02goSdFyQRAlHwGrlCDV06Pq3qnIoT0kWVsFbyCIsIGY7huVrZcr6k_L405PMjDYIZrj_BZ_98CHULjyPpduIPVSmtH0PyIVedi3BUfG551erAZ0Zv2hsEv0IJH_dBltrYkX7eoL-3aIzAC-BN8x9hPNKsRKHUeLIxs-mgrm9wLvCyZb1q4KNgnFUS-c2M0CCjb-RpFMPe7v-vsTGPEtr-hrqKZI0PPnO91UXrJoO3rPMBQcRFQftreAQgZm8lsN048eSOSl9kwP1jwhjYFe5vxvfY1xoshORwm7Ef5NSNljbHGj8xIrlMJVo9MfTj7MzO8qengkJwjwf7uRpXIv1XTXZp7-HFF_IHJJEXDMmeknou7cXxBIrpK7_y-YSGx5kABpO1V3DSEWulySngw795dvoMTO3TVvRxY9UE&amp;l10n=ru&amp;cts=1481113728544&amp;mc=5.61379230526897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rnews.com/top/top-7_klassicheskih_blyud_shkolnoy_stolovki/" TargetMode="External"/><Relationship Id="rId4" Type="http://schemas.openxmlformats.org/officeDocument/2006/relationships/hyperlink" Target="https://povar.ru/recipes/puding_myasnoi-2604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594" y="1398100"/>
            <a:ext cx="11463453" cy="25332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/>
              <a:t>Проектная </a:t>
            </a:r>
            <a:r>
              <a:rPr lang="ru-RU" sz="4400" b="1" dirty="0"/>
              <a:t>работа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b="1" dirty="0">
                <a:solidFill>
                  <a:srgbClr val="A31405"/>
                </a:solidFill>
              </a:rPr>
              <a:t>Рецепты новых блюд для меню в школах</a:t>
            </a:r>
            <a:r>
              <a:rPr lang="ru-RU" dirty="0">
                <a:solidFill>
                  <a:srgbClr val="A31405"/>
                </a:solidFill>
              </a:rPr>
              <a:t/>
            </a:r>
            <a:br>
              <a:rPr lang="ru-RU" dirty="0">
                <a:solidFill>
                  <a:srgbClr val="A31405"/>
                </a:solidFill>
              </a:rPr>
            </a:br>
            <a:endParaRPr lang="ru-RU" dirty="0">
              <a:solidFill>
                <a:srgbClr val="A3140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022" y="2972645"/>
            <a:ext cx="10090068" cy="2430627"/>
          </a:xfrm>
        </p:spPr>
        <p:txBody>
          <a:bodyPr>
            <a:normAutofit fontScale="47500" lnSpcReduction="20000"/>
          </a:bodyPr>
          <a:lstStyle/>
          <a:p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Авторы</a:t>
            </a:r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  <a:r>
              <a:rPr lang="ru-RU" sz="4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Михно</a:t>
            </a:r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Диана,</a:t>
            </a:r>
          </a:p>
          <a:p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</a:t>
            </a:r>
            <a:r>
              <a:rPr lang="ru-RU" sz="4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Енина</a:t>
            </a:r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Анастасия   </a:t>
            </a:r>
          </a:p>
          <a:p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ученицы </a:t>
            </a:r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9-В </a:t>
            </a:r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класса</a:t>
            </a:r>
          </a:p>
          <a:p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</a:t>
            </a:r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Руководитель</a:t>
            </a:r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Журкина А.Л.,</a:t>
            </a:r>
          </a:p>
          <a:p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классный </a:t>
            </a:r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руководитель,</a:t>
            </a:r>
          </a:p>
          <a:p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учитель </a:t>
            </a:r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ИЗО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594" y="144852"/>
            <a:ext cx="1146345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учреждение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средняя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школа № 16</a:t>
            </a:r>
            <a:endParaRPr lang="ru-RU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город-курорт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Анапа</a:t>
            </a: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имени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генерала-фельдмаршала Ивана Васильевича </a:t>
            </a:r>
            <a:r>
              <a:rPr lang="ru-RU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Гудовича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0129" y="5997878"/>
            <a:ext cx="304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город-курорт Анапа</a:t>
            </a:r>
          </a:p>
          <a:p>
            <a:pPr algn="ctr"/>
            <a:r>
              <a:rPr lang="ru-RU" sz="16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409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564773" y="1219413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3897" y="3256330"/>
            <a:ext cx="5563173" cy="3317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3897" y="142504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Вареники с ягодой и соусом 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91452" y="1092187"/>
            <a:ext cx="3705100" cy="2710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/>
              <a:t>Ингредиенты</a:t>
            </a:r>
          </a:p>
          <a:p>
            <a:pPr lvl="0"/>
            <a:r>
              <a:rPr lang="ru-RU" sz="1100" dirty="0"/>
              <a:t>для вареников:</a:t>
            </a:r>
          </a:p>
          <a:p>
            <a:pPr lvl="0"/>
            <a:r>
              <a:rPr lang="ru-RU" sz="1100" dirty="0"/>
              <a:t>творог (у меня 9%) — 180 гр.</a:t>
            </a:r>
          </a:p>
          <a:p>
            <a:pPr lvl="0"/>
            <a:r>
              <a:rPr lang="ru-RU" sz="1100" dirty="0"/>
              <a:t>черешня (или др. ягода) — 12 шт.</a:t>
            </a:r>
          </a:p>
          <a:p>
            <a:pPr lvl="0"/>
            <a:r>
              <a:rPr lang="ru-RU" sz="1100" dirty="0"/>
              <a:t>яйцо куриное — 1 шт.</a:t>
            </a:r>
          </a:p>
          <a:p>
            <a:pPr lvl="0"/>
            <a:r>
              <a:rPr lang="ru-RU" sz="1100" dirty="0"/>
              <a:t>сахар — 2 </a:t>
            </a:r>
            <a:r>
              <a:rPr lang="ru-RU" sz="1100" dirty="0" err="1"/>
              <a:t>ст.л</a:t>
            </a:r>
            <a:r>
              <a:rPr lang="ru-RU" sz="1100" dirty="0"/>
              <a:t>.</a:t>
            </a:r>
          </a:p>
          <a:p>
            <a:pPr lvl="0"/>
            <a:r>
              <a:rPr lang="ru-RU" sz="1100" dirty="0"/>
              <a:t>мука пшеничная (+ 2-3 </a:t>
            </a:r>
            <a:r>
              <a:rPr lang="ru-RU" sz="1100" dirty="0" err="1"/>
              <a:t>ст.л</a:t>
            </a:r>
            <a:r>
              <a:rPr lang="ru-RU" sz="1100" dirty="0"/>
              <a:t>. )</a:t>
            </a:r>
            <a:r>
              <a:rPr lang="ru-RU" sz="1100" dirty="0" smtClean="0"/>
              <a:t>.</a:t>
            </a:r>
            <a:endParaRPr lang="ru-RU" sz="1100" dirty="0"/>
          </a:p>
          <a:p>
            <a:pPr lvl="0"/>
            <a:r>
              <a:rPr lang="ru-RU" sz="1100" dirty="0"/>
              <a:t>крупа манная — 1,5 </a:t>
            </a:r>
            <a:r>
              <a:rPr lang="ru-RU" sz="1100" dirty="0" err="1"/>
              <a:t>ст.л</a:t>
            </a:r>
            <a:r>
              <a:rPr lang="ru-RU" sz="1100" dirty="0"/>
              <a:t>.</a:t>
            </a:r>
          </a:p>
          <a:p>
            <a:pPr lvl="0"/>
            <a:r>
              <a:rPr lang="ru-RU" sz="1100" dirty="0"/>
              <a:t>ванильный сахар — 5 гр.</a:t>
            </a:r>
          </a:p>
          <a:p>
            <a:pPr lvl="0"/>
            <a:r>
              <a:rPr lang="ru-RU" sz="1100" dirty="0"/>
              <a:t>соль — 1 </a:t>
            </a:r>
            <a:r>
              <a:rPr lang="ru-RU" sz="1100" dirty="0" err="1"/>
              <a:t>щепот</a:t>
            </a:r>
            <a:r>
              <a:rPr lang="ru-RU" sz="1100" dirty="0"/>
              <a:t>.</a:t>
            </a:r>
          </a:p>
          <a:p>
            <a:pPr lvl="0"/>
            <a:r>
              <a:rPr lang="ru-RU" sz="1200" dirty="0" smtClean="0"/>
              <a:t>для </a:t>
            </a:r>
            <a:r>
              <a:rPr lang="ru-RU" sz="1200" dirty="0"/>
              <a:t>соуса:</a:t>
            </a:r>
          </a:p>
          <a:p>
            <a:pPr lvl="0"/>
            <a:r>
              <a:rPr lang="ru-RU" sz="1200" dirty="0"/>
              <a:t>черешня — 130 гр.</a:t>
            </a:r>
          </a:p>
          <a:p>
            <a:pPr lvl="0"/>
            <a:r>
              <a:rPr lang="ru-RU" sz="1200" dirty="0"/>
              <a:t>сахар — 2 </a:t>
            </a:r>
            <a:r>
              <a:rPr lang="ru-RU" sz="1200" dirty="0" err="1"/>
              <a:t>ст.л</a:t>
            </a:r>
            <a:r>
              <a:rPr lang="ru-RU" sz="1200" dirty="0"/>
              <a:t>.</a:t>
            </a:r>
          </a:p>
          <a:p>
            <a:pPr lvl="0"/>
            <a:r>
              <a:rPr lang="ru-RU" sz="1200" u="sng" dirty="0"/>
              <a:t>вода</a:t>
            </a:r>
            <a:r>
              <a:rPr lang="ru-RU" sz="1200" dirty="0"/>
              <a:t> — 2 </a:t>
            </a:r>
            <a:r>
              <a:rPr lang="ru-RU" sz="1200" dirty="0" err="1"/>
              <a:t>ст.л</a:t>
            </a:r>
            <a:r>
              <a:rPr lang="ru-RU" sz="1200" dirty="0"/>
              <a:t>.</a:t>
            </a:r>
          </a:p>
          <a:p>
            <a:pPr lvl="0"/>
            <a:r>
              <a:rPr lang="ru-RU" sz="1200" u="sng" dirty="0"/>
              <a:t>цедра лимона</a:t>
            </a:r>
            <a:r>
              <a:rPr lang="ru-RU" sz="1200" dirty="0"/>
              <a:t> — 1 </a:t>
            </a:r>
            <a:r>
              <a:rPr lang="ru-RU" sz="1200" dirty="0" err="1"/>
              <a:t>ч.л</a:t>
            </a:r>
            <a:r>
              <a:rPr lang="ru-RU" dirty="0"/>
              <a:t>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291452" y="3902876"/>
            <a:ext cx="3705100" cy="2611897"/>
            <a:chOff x="7291452" y="3962400"/>
            <a:chExt cx="3705100" cy="261189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91452" y="3962400"/>
              <a:ext cx="3705100" cy="26118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Фото к рецепту: Вареники с ягодой и соусом #накормишкольника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290" y="4175813"/>
              <a:ext cx="3357245" cy="2238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77" y="3256327"/>
            <a:ext cx="4971271" cy="2796340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>
            <a:off x="1603787" y="4345929"/>
            <a:ext cx="5503391" cy="221891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V="1">
            <a:off x="4175531" y="3628895"/>
            <a:ext cx="3317969" cy="257284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1355354" y="3456626"/>
            <a:ext cx="3317967" cy="2917374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1555650" y="3273708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153021" y="5804453"/>
            <a:ext cx="954157" cy="769845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/>
          <a:scene3d>
            <a:camera prst="obliqueTopLeft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4 L -0.00521 -0.3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564773" y="1219413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3897" y="3256330"/>
            <a:ext cx="5563173" cy="3317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3897" y="142504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Овсяный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пирог без муки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8954" y="1122812"/>
            <a:ext cx="3657598" cy="25558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Ингредиенты</a:t>
            </a:r>
          </a:p>
          <a:p>
            <a:pPr lvl="0"/>
            <a:r>
              <a:rPr lang="ru-RU" sz="1400" dirty="0"/>
              <a:t>овсяные хлопья 200 гр. (можно добавить 1/3 часть </a:t>
            </a:r>
            <a:r>
              <a:rPr lang="ru-RU" sz="1400" dirty="0" err="1"/>
              <a:t>мультизлаковых</a:t>
            </a:r>
            <a:r>
              <a:rPr lang="ru-RU" sz="1400" dirty="0"/>
              <a:t> хлопьев),</a:t>
            </a:r>
          </a:p>
          <a:p>
            <a:pPr lvl="0"/>
            <a:r>
              <a:rPr lang="ru-RU" sz="1400" dirty="0"/>
              <a:t>молоко 400 мл.</a:t>
            </a:r>
          </a:p>
          <a:p>
            <a:pPr lvl="0"/>
            <a:r>
              <a:rPr lang="ru-RU" sz="1400" dirty="0"/>
              <a:t>яйца 2 шт.</a:t>
            </a:r>
          </a:p>
          <a:p>
            <a:pPr lvl="0"/>
            <a:r>
              <a:rPr lang="ru-RU" sz="1400" dirty="0"/>
              <a:t>сахар 2 </a:t>
            </a:r>
            <a:r>
              <a:rPr lang="ru-RU" sz="1400" dirty="0" err="1"/>
              <a:t>ст.л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соль, ванильный сахар, корица</a:t>
            </a:r>
          </a:p>
          <a:p>
            <a:pPr lvl="0"/>
            <a:r>
              <a:rPr lang="ru-RU" sz="1400" dirty="0"/>
              <a:t>разрыхлитель 7 гр.</a:t>
            </a:r>
          </a:p>
          <a:p>
            <a:pPr lvl="0"/>
            <a:r>
              <a:rPr lang="ru-RU" sz="1400" dirty="0"/>
              <a:t>ягоды</a:t>
            </a:r>
          </a:p>
          <a:p>
            <a:pPr lvl="0"/>
            <a:r>
              <a:rPr lang="ru-RU" sz="1400" dirty="0"/>
              <a:t>яблоки</a:t>
            </a:r>
          </a:p>
          <a:p>
            <a:pPr lvl="0"/>
            <a:r>
              <a:rPr lang="ru-RU" sz="1400" dirty="0"/>
              <a:t>масло сливочное</a:t>
            </a:r>
          </a:p>
          <a:p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291452" y="3882887"/>
            <a:ext cx="3705100" cy="2691410"/>
            <a:chOff x="7291452" y="3882887"/>
            <a:chExt cx="3705100" cy="269141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91452" y="3882887"/>
              <a:ext cx="3705100" cy="26914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Фото к рецепту: Овсяный пирог без муки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4000" r="2000" b="8000"/>
            <a:stretch/>
          </p:blipFill>
          <p:spPr bwMode="auto">
            <a:xfrm>
              <a:off x="7411436" y="4087747"/>
              <a:ext cx="3374954" cy="22822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665" b="18843"/>
          <a:stretch/>
        </p:blipFill>
        <p:spPr>
          <a:xfrm>
            <a:off x="1781479" y="3435404"/>
            <a:ext cx="5197964" cy="2934634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1355354" y="3456626"/>
            <a:ext cx="3317967" cy="2917374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V="1">
            <a:off x="4162279" y="3628895"/>
            <a:ext cx="3317969" cy="257284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573897" y="4355387"/>
            <a:ext cx="5503391" cy="221891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1526264" y="3256327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187251" y="5804453"/>
            <a:ext cx="954157" cy="769845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4.79167E-6 -0.3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564773" y="1219413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3897" y="3256330"/>
            <a:ext cx="5563173" cy="3317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3897" y="142504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Фруктовый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суп-пюре с заварным соусом и рисом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8954" y="1033670"/>
            <a:ext cx="3429247" cy="2849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Ингредиенты</a:t>
            </a:r>
          </a:p>
          <a:p>
            <a:pPr lvl="0"/>
            <a:r>
              <a:rPr lang="ru-RU" sz="1400" dirty="0"/>
              <a:t>абрикосы 400-500 гр.</a:t>
            </a:r>
          </a:p>
          <a:p>
            <a:pPr lvl="0"/>
            <a:r>
              <a:rPr lang="ru-RU" sz="1400" dirty="0"/>
              <a:t>нектарины 2 шт.</a:t>
            </a:r>
          </a:p>
          <a:p>
            <a:pPr lvl="0"/>
            <a:r>
              <a:rPr lang="ru-RU" sz="1400" dirty="0"/>
              <a:t>сахарный песок 4 </a:t>
            </a:r>
            <a:r>
              <a:rPr lang="ru-RU" sz="1400" dirty="0" err="1"/>
              <a:t>ст.ложки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кукурузный крахмал 1 </a:t>
            </a:r>
            <a:r>
              <a:rPr lang="ru-RU" sz="1400" dirty="0" err="1"/>
              <a:t>ст.л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рис (сырой) пол ст.</a:t>
            </a:r>
          </a:p>
          <a:p>
            <a:pPr lvl="0"/>
            <a:r>
              <a:rPr lang="ru-RU" sz="1400" dirty="0"/>
              <a:t>для соуса:</a:t>
            </a:r>
          </a:p>
          <a:p>
            <a:pPr lvl="0"/>
            <a:r>
              <a:rPr lang="ru-RU" sz="1400" dirty="0"/>
              <a:t>молоко 200 мл.</a:t>
            </a:r>
          </a:p>
          <a:p>
            <a:pPr lvl="0"/>
            <a:r>
              <a:rPr lang="ru-RU" sz="1400" dirty="0"/>
              <a:t>сахарный песок 2 </a:t>
            </a:r>
            <a:r>
              <a:rPr lang="ru-RU" sz="1400" dirty="0" err="1"/>
              <a:t>ст.ложки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кукурузный крахмал 1 </a:t>
            </a:r>
            <a:r>
              <a:rPr lang="ru-RU" sz="1400" dirty="0" err="1"/>
              <a:t>ч.л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яичный желтки 2 шт.</a:t>
            </a:r>
          </a:p>
          <a:p>
            <a:pPr lvl="0"/>
            <a:r>
              <a:rPr lang="ru-RU" sz="1400" dirty="0"/>
              <a:t>ванильный сахар 1 </a:t>
            </a:r>
            <a:r>
              <a:rPr lang="ru-RU" sz="1400" dirty="0" err="1"/>
              <a:t>ч.л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корица по желанию.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291452" y="4037781"/>
            <a:ext cx="3476749" cy="2536515"/>
            <a:chOff x="7291452" y="4037781"/>
            <a:chExt cx="3476749" cy="253651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91452" y="4037781"/>
              <a:ext cx="3476749" cy="253651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Фото к рецепту: Фруктовый суп-пюре с заварным соусом и рисом.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021" y="4236956"/>
              <a:ext cx="3248398" cy="21160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87" y="3290005"/>
            <a:ext cx="5205575" cy="3226310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1355354" y="3456626"/>
            <a:ext cx="3317967" cy="2917374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V="1">
            <a:off x="4162279" y="3628895"/>
            <a:ext cx="3317969" cy="257284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573897" y="4355387"/>
            <a:ext cx="5503391" cy="221891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1514115" y="3281301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201160" y="5820077"/>
            <a:ext cx="954157" cy="769845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0.4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564773" y="1219413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3897" y="3256330"/>
            <a:ext cx="5563173" cy="3317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3897" y="142504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Запеканка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манная с киселём 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40487" y="3273709"/>
            <a:ext cx="3180522" cy="3410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Ингредиенты</a:t>
            </a:r>
          </a:p>
          <a:p>
            <a:pPr lvl="0"/>
            <a:r>
              <a:rPr lang="ru-RU" sz="1200" dirty="0"/>
              <a:t>для компота:</a:t>
            </a:r>
          </a:p>
          <a:p>
            <a:pPr lvl="0"/>
            <a:r>
              <a:rPr lang="ru-RU" sz="1200" dirty="0"/>
              <a:t>ягода (ёмкость ст. 200 мл., замороженные чёрная смородина, черника, малина, облепиха в равных долях) - 1 ст.</a:t>
            </a:r>
          </a:p>
          <a:p>
            <a:pPr lvl="0"/>
            <a:r>
              <a:rPr lang="ru-RU" sz="1200" dirty="0"/>
              <a:t>вода - 750 мл.    сахар - 3 </a:t>
            </a:r>
            <a:r>
              <a:rPr lang="ru-RU" sz="1200" dirty="0" err="1"/>
              <a:t>ст.л</a:t>
            </a:r>
            <a:r>
              <a:rPr lang="ru-RU" sz="1200" dirty="0"/>
              <a:t>.</a:t>
            </a:r>
          </a:p>
          <a:p>
            <a:pPr lvl="0"/>
            <a:r>
              <a:rPr lang="ru-RU" sz="1200" b="1" dirty="0"/>
              <a:t>для киселя:</a:t>
            </a:r>
          </a:p>
          <a:p>
            <a:pPr lvl="0"/>
            <a:r>
              <a:rPr lang="ru-RU" sz="1200" dirty="0"/>
              <a:t>компот (процеженный от ягод) - 500 мл.</a:t>
            </a:r>
          </a:p>
          <a:p>
            <a:pPr lvl="0"/>
            <a:r>
              <a:rPr lang="ru-RU" sz="1200" dirty="0"/>
              <a:t>кукурузный крахмал - 2 </a:t>
            </a:r>
            <a:r>
              <a:rPr lang="ru-RU" sz="1200" dirty="0" err="1"/>
              <a:t>ст.л</a:t>
            </a:r>
            <a:r>
              <a:rPr lang="ru-RU" sz="1200" dirty="0"/>
              <a:t>.</a:t>
            </a:r>
          </a:p>
          <a:p>
            <a:pPr lvl="0"/>
            <a:r>
              <a:rPr lang="ru-RU" sz="1100" b="1" dirty="0"/>
              <a:t>для запеканки:</a:t>
            </a:r>
          </a:p>
          <a:p>
            <a:pPr lvl="0"/>
            <a:r>
              <a:rPr lang="ru-RU" sz="1100" dirty="0"/>
              <a:t>молоко - 150 мл.        вода - 150 мл.</a:t>
            </a:r>
          </a:p>
          <a:p>
            <a:pPr lvl="0"/>
            <a:r>
              <a:rPr lang="ru-RU" sz="1100" dirty="0"/>
              <a:t>манная крупа - 5 </a:t>
            </a:r>
            <a:r>
              <a:rPr lang="ru-RU" sz="1100" dirty="0" err="1"/>
              <a:t>ст.л</a:t>
            </a:r>
            <a:r>
              <a:rPr lang="ru-RU" sz="1100" dirty="0"/>
              <a:t>.      сахар - 1 </a:t>
            </a:r>
            <a:r>
              <a:rPr lang="ru-RU" sz="1100" dirty="0" err="1"/>
              <a:t>ст.л</a:t>
            </a:r>
            <a:r>
              <a:rPr lang="ru-RU" sz="1100" dirty="0"/>
              <a:t>.</a:t>
            </a:r>
          </a:p>
          <a:p>
            <a:pPr lvl="0"/>
            <a:r>
              <a:rPr lang="ru-RU" sz="1100" dirty="0"/>
              <a:t>ванильный сахар - 1 пакетик     соль - 0,25 </a:t>
            </a:r>
            <a:r>
              <a:rPr lang="ru-RU" sz="1100" dirty="0" err="1"/>
              <a:t>ч.л</a:t>
            </a:r>
            <a:r>
              <a:rPr lang="ru-RU" sz="1100" dirty="0"/>
              <a:t>.</a:t>
            </a:r>
          </a:p>
          <a:p>
            <a:pPr lvl="0"/>
            <a:r>
              <a:rPr lang="ru-RU" sz="1100" dirty="0"/>
              <a:t>масло сливочное - 2 </a:t>
            </a:r>
            <a:r>
              <a:rPr lang="ru-RU" sz="1100" dirty="0" err="1"/>
              <a:t>ст.л</a:t>
            </a:r>
            <a:r>
              <a:rPr lang="ru-RU" sz="1100" dirty="0"/>
              <a:t>.</a:t>
            </a:r>
          </a:p>
          <a:p>
            <a:pPr lvl="0"/>
            <a:r>
              <a:rPr lang="ru-RU" sz="1100" dirty="0"/>
              <a:t>яйцо куриное - 1 шт.</a:t>
            </a:r>
          </a:p>
          <a:p>
            <a:pPr lvl="0"/>
            <a:r>
              <a:rPr lang="ru-RU" sz="1100" dirty="0"/>
              <a:t>для подачи</a:t>
            </a:r>
          </a:p>
          <a:p>
            <a:pPr lvl="0"/>
            <a:r>
              <a:rPr lang="ru-RU" sz="1100" dirty="0"/>
              <a:t>ягода</a:t>
            </a:r>
          </a:p>
          <a:p>
            <a:pPr lvl="0"/>
            <a:r>
              <a:rPr lang="ru-RU" sz="1200" dirty="0"/>
              <a:t>варенье</a:t>
            </a:r>
          </a:p>
          <a:p>
            <a:pPr lvl="0"/>
            <a:r>
              <a:rPr lang="ru-RU" sz="1200" dirty="0"/>
              <a:t>кисель</a:t>
            </a:r>
          </a:p>
          <a:p>
            <a:endParaRPr lang="ru-RU" sz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596301" y="1017851"/>
            <a:ext cx="3124707" cy="2168940"/>
            <a:chOff x="7596301" y="1017851"/>
            <a:chExt cx="3124707" cy="21689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596301" y="1017851"/>
              <a:ext cx="3124707" cy="21689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Фото к рецепту: Запеканка манная с киселём #накормишкольника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6503" y="1118632"/>
              <a:ext cx="2864302" cy="19673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74" y="3280010"/>
            <a:ext cx="4962203" cy="3177525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1355354" y="3456626"/>
            <a:ext cx="3317967" cy="2917374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V="1">
            <a:off x="4162279" y="3628895"/>
            <a:ext cx="3317969" cy="257284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573897" y="4355387"/>
            <a:ext cx="5503391" cy="221891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1534882" y="3256326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168220" y="5862833"/>
            <a:ext cx="954157" cy="769845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00117 -0.4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564773" y="1219413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3897" y="3256330"/>
            <a:ext cx="5563173" cy="3317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17570" y="3468395"/>
            <a:ext cx="4422185" cy="2893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Приготовление: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Растереть яйца с ванильным и обычным сахаром. 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Добавить творог и все хорошо размять, вымешивая вилкой. 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Высыпать частями, размешивая, всю муку (1.5-2 ст.л на 200гр. творога), просеивая ее через ситечко прямо в тесто. Хорошо все вымесить вилкой. 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 доску высыпать 0.5-1 стакан муки и разровнять. Выложить тесто. Чуть присыпать сверху мукой с доски и скатать колбаску. Муку в тесто не вмешивать. Она только для обвалки сырников. 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Нарезать, примерно по 2 см, ножом </a:t>
            </a:r>
            <a:r>
              <a:rPr lang="ru-RU" sz="10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сырнички</a:t>
            </a: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обваливая с обеих сторон тут же мукой, похлопывая, чуть приплющивая ножом. Выложить на сковородку кусочек сливочного масла пополам с растительным. Как только масло зашипит, выложить не очень плотно друг к другу </a:t>
            </a:r>
            <a:r>
              <a:rPr lang="ru-RU" sz="10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сырнички</a:t>
            </a: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. Огонь убавить до среднего и жарить, пока не подрумянятся края и низ. Крышкой не накрывать (если накрыть сразу крышкой, то сырники расползутся ). Перевернуть и только тогда накрыть крышкой. 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Убавить огонь до минимума и жарить до готовности минуты три. Если серединка стала выпуклой, значит </a:t>
            </a:r>
            <a:r>
              <a:rPr lang="ru-RU" sz="10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сырнички</a:t>
            </a: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готовы. Главное не пережарить</a:t>
            </a:r>
            <a:r>
              <a:rPr lang="ru-RU" sz="9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1355354" y="3456626"/>
            <a:ext cx="3317967" cy="2917374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V="1">
            <a:off x="4175531" y="3628895"/>
            <a:ext cx="3317969" cy="257284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08402" y="4355387"/>
            <a:ext cx="5503391" cy="221891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56643" y="155275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Сырники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63440" y="1074934"/>
            <a:ext cx="3758989" cy="2710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Вам понадобится: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500 гр. творога в обычных пачках (по 200гр). Лучше не очень жирного, но главное чтобы не сухого, либо развесного ( но чтобы без добавок) </a:t>
            </a:r>
            <a:endParaRPr lang="ru-RU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2 яйца, ванильный сахар - 1 пакетик, сахар -2 столовые ложки </a:t>
            </a:r>
            <a:endParaRPr lang="ru-RU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125 гр. муки ( либо 1.5-2 ст.л на пачку творога в 200гр) </a:t>
            </a:r>
            <a:endParaRPr lang="ru-RU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Мука для обвалки 0.5-1 стакан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61319" y="3883771"/>
            <a:ext cx="3705100" cy="26118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1604829" y="3240705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3" descr="Syrniki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0098" y="4117659"/>
            <a:ext cx="3223654" cy="2033231"/>
          </a:xfr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166779" y="5804451"/>
            <a:ext cx="954157" cy="769845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1.04167E-6 -0.36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564773" y="1219413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3897" y="3256330"/>
            <a:ext cx="5563173" cy="3317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3897" y="142504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Школьная котлетка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8954" y="1122812"/>
            <a:ext cx="3657598" cy="25558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Ингредиенты</a:t>
            </a:r>
          </a:p>
          <a:p>
            <a:r>
              <a:rPr lang="ru-RU" sz="1600" dirty="0" smtClean="0"/>
              <a:t>500 </a:t>
            </a:r>
            <a:r>
              <a:rPr lang="ru-RU" sz="1600" dirty="0"/>
              <a:t>г фарш мясного (например, говяжий) </a:t>
            </a:r>
          </a:p>
          <a:p>
            <a:r>
              <a:rPr lang="ru-RU" sz="1600" dirty="0"/>
              <a:t>60% от объёма фарша мякоти чёрного хлеба вымоченной в воде </a:t>
            </a:r>
          </a:p>
          <a:p>
            <a:r>
              <a:rPr lang="ru-RU" sz="1600" dirty="0"/>
              <a:t>3 луковицы </a:t>
            </a:r>
          </a:p>
          <a:p>
            <a:r>
              <a:rPr lang="ru-RU" sz="1600" dirty="0"/>
              <a:t>1 чесночина </a:t>
            </a:r>
          </a:p>
          <a:p>
            <a:r>
              <a:rPr lang="ru-RU" sz="1600" dirty="0"/>
              <a:t>соль, перец </a:t>
            </a:r>
          </a:p>
          <a:p>
            <a:r>
              <a:rPr lang="ru-RU" sz="1600" dirty="0"/>
              <a:t>Панировочные сухари </a:t>
            </a:r>
          </a:p>
          <a:p>
            <a:r>
              <a:rPr lang="ru-RU" sz="1600" dirty="0"/>
              <a:t>Масло растительное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291452" y="3882887"/>
            <a:ext cx="3705100" cy="2691410"/>
            <a:chOff x="7291452" y="3882887"/>
            <a:chExt cx="3705100" cy="269141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91452" y="3882887"/>
              <a:ext cx="3705100" cy="26914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https://hornews.com/upload/images/P103086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369" y="4049347"/>
              <a:ext cx="3144652" cy="2358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72" y="3240705"/>
            <a:ext cx="5362806" cy="3146446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>
            <a:off x="1591300" y="4352935"/>
            <a:ext cx="5503391" cy="221891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1355354" y="3456626"/>
            <a:ext cx="3317967" cy="2917374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V="1">
            <a:off x="4162279" y="3628895"/>
            <a:ext cx="3317969" cy="257284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1526264" y="3272533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211086" y="5820077"/>
            <a:ext cx="954157" cy="769845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00156 -0.3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564773" y="1219413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3897" y="3256330"/>
            <a:ext cx="5563173" cy="3317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4373" y="152485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Куриный пудинг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8954" y="1122812"/>
            <a:ext cx="3334477" cy="23533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Ингредиенты:</a:t>
            </a:r>
          </a:p>
          <a:p>
            <a:r>
              <a:rPr lang="ru-RU" sz="1600" dirty="0" smtClean="0"/>
              <a:t>Куриное </a:t>
            </a:r>
            <a:r>
              <a:rPr lang="ru-RU" sz="1600" dirty="0"/>
              <a:t>филе  — 500 Грамм Яйца  — 3 Штуки Лук репчатый  — 1 Штука Масло сливочное  — 10 Грамм Панировочные сухари  — По вкусу Соль  — По вкусу Количество </a:t>
            </a:r>
            <a:r>
              <a:rPr lang="ru-RU" sz="1600" dirty="0" smtClean="0"/>
              <a:t>порций 4</a:t>
            </a:r>
            <a:endParaRPr lang="ru-RU" sz="12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63904" y="3667253"/>
            <a:ext cx="3309527" cy="2799807"/>
            <a:chOff x="7363904" y="3667253"/>
            <a:chExt cx="3309527" cy="279980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363904" y="3667253"/>
              <a:ext cx="3309527" cy="27998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791" y="3986966"/>
              <a:ext cx="2987465" cy="2160379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67" y="3344735"/>
            <a:ext cx="5346364" cy="3007330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>
            <a:off x="1624373" y="4344983"/>
            <a:ext cx="5503391" cy="221891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V="1">
            <a:off x="4162279" y="3628895"/>
            <a:ext cx="3317969" cy="257284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1355354" y="3456626"/>
            <a:ext cx="3317967" cy="2917374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1546344" y="3318712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168220" y="5749298"/>
            <a:ext cx="954157" cy="769845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0027 -0.3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749" y="1597025"/>
            <a:ext cx="8838205" cy="4351338"/>
          </a:xfrm>
        </p:spPr>
        <p:txBody>
          <a:bodyPr/>
          <a:lstStyle/>
          <a:p>
            <a:r>
              <a:rPr lang="ru-RU" dirty="0"/>
              <a:t>Работа над проектом нам очень </a:t>
            </a:r>
            <a:r>
              <a:rPr lang="ru-RU" dirty="0" smtClean="0"/>
              <a:t>понравилась.</a:t>
            </a:r>
          </a:p>
          <a:p>
            <a:r>
              <a:rPr lang="ru-RU" dirty="0" smtClean="0"/>
              <a:t> </a:t>
            </a:r>
            <a:r>
              <a:rPr lang="ru-RU" dirty="0"/>
              <a:t>М</a:t>
            </a:r>
            <a:r>
              <a:rPr lang="ru-RU" dirty="0" smtClean="0"/>
              <a:t>ы </a:t>
            </a:r>
            <a:r>
              <a:rPr lang="ru-RU" dirty="0"/>
              <a:t>узнали много </a:t>
            </a:r>
            <a:r>
              <a:rPr lang="ru-RU" dirty="0" smtClean="0"/>
              <a:t>о правильном питании и калорийности </a:t>
            </a:r>
            <a:r>
              <a:rPr lang="ru-RU" dirty="0"/>
              <a:t>рациона </a:t>
            </a:r>
            <a:r>
              <a:rPr lang="ru-RU" dirty="0" smtClean="0"/>
              <a:t>школьника. </a:t>
            </a:r>
          </a:p>
          <a:p>
            <a:r>
              <a:rPr lang="ru-RU" dirty="0" smtClean="0"/>
              <a:t>Разработали подборку новых блюд для школьной столовой.</a:t>
            </a:r>
          </a:p>
          <a:p>
            <a:r>
              <a:rPr lang="ru-RU" dirty="0" smtClean="0"/>
              <a:t> Считаем, что цели и задачи выполнены.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73590" y="300106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ывод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Здоровое питание. Здоровый образ жизни. – М.:АСТ: Апрель. </a:t>
            </a:r>
            <a:r>
              <a:rPr lang="ru-RU" dirty="0" smtClean="0"/>
              <a:t>2015.</a:t>
            </a:r>
          </a:p>
          <a:p>
            <a:pPr lvl="0"/>
            <a:r>
              <a:rPr lang="en-US" alt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novostioede.ru</a:t>
            </a:r>
            <a:r>
              <a:rPr lang="en-US" alt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›</a:t>
            </a:r>
            <a:r>
              <a:rPr lang="en-US" alt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en-US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pravilnoje_pitanije</a:t>
            </a:r>
            <a:r>
              <a:rPr lang="en-US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_…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Правильное</a:t>
            </a:r>
            <a:r>
              <a:rPr lang="en-US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r>
              <a:rPr lang="en-US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endParaRPr lang="ru-RU" altLang="ru-RU" sz="3600" dirty="0">
              <a:latin typeface="Arial" panose="020B0604020202020204" pitchFamily="34" charset="0"/>
            </a:endParaRPr>
          </a:p>
          <a:p>
            <a:endParaRPr lang="ru-RU" dirty="0" smtClean="0"/>
          </a:p>
          <a:p>
            <a:r>
              <a:rPr lang="ru-RU" dirty="0"/>
              <a:t>https://rg.ru/2020/03/17/reg-cfo/v-moskve-vypustili-kulinarnye-knigi-s-receptami-iz-shkolnyh-stolovyh.html</a:t>
            </a:r>
          </a:p>
          <a:p>
            <a:endParaRPr lang="ru-RU" dirty="0"/>
          </a:p>
          <a:p>
            <a:r>
              <a:rPr lang="ru-RU" dirty="0" smtClean="0">
                <a:hlinkClick r:id="rId4"/>
              </a:rPr>
              <a:t>https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povar.ru/recipes/puding_myasnoi-26046.html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5"/>
              </a:rPr>
              <a:t>https://hornews.com/top/top-7_klassicheskih_blyud_shkolnoy_stolovki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/>
              <a:t>https://yandex.ru/search/?text=%D1%88%D0%BA%D0%BE%D0%BB%D1%8C%D0%BD%D1%8B%D0%B5+%D0%B1%D0%BB%D1%8E%D0%B4%D0%B0+%D0%BC%D1%8F%D1%81%D0%BD%D1%8B%D0%B5+%D0%BF%D1%83%D0%B4%D0%B8%D0%BD%D0%BA%D0%B8+%D1%80%D0%B5%D1%86%D0%B5%D0%BF%D1%82%D1%8B&amp;lr=35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73590" y="300106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Список использованных источников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73590" y="-727591"/>
            <a:ext cx="108184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7130" y="1690688"/>
            <a:ext cx="9077739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300" dirty="0" smtClean="0"/>
              <a:t>Как известно, ученики  любят </a:t>
            </a:r>
            <a:r>
              <a:rPr lang="ru-RU" sz="4300" dirty="0"/>
              <a:t>все необычное, привлекающее их внимание и вызывающее интерес. Как же </a:t>
            </a:r>
            <a:r>
              <a:rPr lang="ru-RU" sz="4300" dirty="0" smtClean="0"/>
              <a:t>подобрать интересные рецепты и составить </a:t>
            </a:r>
            <a:r>
              <a:rPr lang="ru-RU" sz="4300" dirty="0"/>
              <a:t>меню </a:t>
            </a:r>
            <a:r>
              <a:rPr lang="ru-RU" sz="4300" dirty="0" smtClean="0"/>
              <a:t>для школьника,  </a:t>
            </a:r>
            <a:r>
              <a:rPr lang="ru-RU" sz="4300" dirty="0"/>
              <a:t>чтобы </a:t>
            </a:r>
            <a:r>
              <a:rPr lang="ru-RU" sz="4300" dirty="0" smtClean="0"/>
              <a:t>он получал </a:t>
            </a:r>
            <a:r>
              <a:rPr lang="ru-RU" sz="4300" dirty="0"/>
              <a:t>все необходимые его растущему организму витамины и питательные вещества и при этом ел предложенную </a:t>
            </a:r>
            <a:r>
              <a:rPr lang="ru-RU" sz="4300" dirty="0" smtClean="0"/>
              <a:t> </a:t>
            </a:r>
            <a:r>
              <a:rPr lang="ru-RU" sz="4300" dirty="0"/>
              <a:t>еду с удовольствием</a:t>
            </a:r>
            <a:r>
              <a:rPr lang="ru-RU" sz="4300" dirty="0" smtClean="0"/>
              <a:t>? </a:t>
            </a:r>
          </a:p>
          <a:p>
            <a:pPr marL="0" indent="0">
              <a:buNone/>
            </a:pPr>
            <a:r>
              <a:rPr lang="ru-RU" sz="4300" dirty="0" smtClean="0"/>
              <a:t>Данная проблема определила цель нашей работы: составление рецептов новых блюд для школьной столовой.</a:t>
            </a:r>
          </a:p>
          <a:p>
            <a:pPr marL="0" indent="0">
              <a:buNone/>
            </a:pPr>
            <a:r>
              <a:rPr lang="ru-RU" sz="4300" dirty="0" smtClean="0"/>
              <a:t>Исходя из цели сформулировали задачи:</a:t>
            </a:r>
          </a:p>
          <a:p>
            <a:pPr marL="0" indent="0">
              <a:buNone/>
            </a:pPr>
            <a:r>
              <a:rPr lang="ru-RU" sz="4300" dirty="0" smtClean="0"/>
              <a:t>1. Рассмотреть принципы здорового питания;</a:t>
            </a:r>
          </a:p>
          <a:p>
            <a:pPr marL="0" lvl="0" indent="0">
              <a:buNone/>
            </a:pPr>
            <a:r>
              <a:rPr lang="ru-RU" sz="4300" dirty="0" smtClean="0"/>
              <a:t>2. </a:t>
            </a:r>
            <a:r>
              <a:rPr lang="ru-RU" sz="4300" dirty="0"/>
              <a:t>Выяснить </a:t>
            </a:r>
            <a:r>
              <a:rPr lang="ru-RU" sz="4300" dirty="0" smtClean="0"/>
              <a:t>у одноклассников какие продукты они предпочитают в новых рецептах блюд для школьной столовой;</a:t>
            </a:r>
          </a:p>
          <a:p>
            <a:pPr marL="0" lvl="0" indent="0">
              <a:buNone/>
            </a:pPr>
            <a:r>
              <a:rPr lang="ru-RU" sz="4300" dirty="0" smtClean="0"/>
              <a:t>3. Подобрать вкусные и полезные рецепты блюд.</a:t>
            </a:r>
          </a:p>
          <a:p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3897" y="142504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Введение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547329"/>
            <a:ext cx="9206948" cy="4310132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/>
              <a:t>Формирование меню основывается на ряде положений науки о питании, с учетом особенностей детского организма. Питание школьника должно быть сбалансированным. Для здоровья детей важнейшее значение имеет правильное соотношение питательных веществ. </a:t>
            </a:r>
            <a:endParaRPr lang="ru-RU" sz="3800" dirty="0" smtClean="0"/>
          </a:p>
          <a:p>
            <a:r>
              <a:rPr lang="ru-RU" sz="3800" dirty="0" smtClean="0"/>
              <a:t>Таким </a:t>
            </a:r>
            <a:r>
              <a:rPr lang="ru-RU" sz="3800" dirty="0"/>
              <a:t>образом, питание считается правильным, если оно восполняет энергетические затраты организма, обеспечивает его потребность в пластических веществах, а также содержит все необходимые для жизнедеятельности витамины, макро-, микро-элементы, пищевые волокна, а сам пищевой рацион по количеству и набору продуктов соответствует ферментативным возможностям желудочно-кишечного тракта</a:t>
            </a:r>
            <a:r>
              <a:rPr lang="ru-RU" sz="3800" dirty="0" smtClean="0"/>
              <a:t>.</a:t>
            </a:r>
          </a:p>
          <a:p>
            <a:r>
              <a:rPr lang="ru-RU" sz="3800" dirty="0" smtClean="0"/>
              <a:t> </a:t>
            </a:r>
            <a:r>
              <a:rPr lang="ru-RU" sz="3800" dirty="0"/>
              <a:t>В переводе с латыни слово «рацион» означает суточную порцию пищи, а слово «рациональный» — разумный, целесообразный.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3897" y="142504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Принципы здорового питания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56507"/>
            <a:ext cx="6902340" cy="5091113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Пирамида питания поможет нам разобраться в основных </a:t>
            </a:r>
            <a:r>
              <a:rPr lang="ru-RU" sz="3400" b="1" dirty="0" smtClean="0"/>
              <a:t>принципах здорового питания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В </a:t>
            </a:r>
            <a:r>
              <a:rPr lang="ru-RU" sz="3400" dirty="0"/>
              <a:t>пирамиде питания представлены не конкретные продукты, а пять больших групп продуктов, что позволяет разнообразить свой рацион питания и выбирать те продукты, которые вам больше нравятся или подходят для вашего образа жизни. Сбалансировать свое питание, пользуясь пирамидой питания довольно просто. </a:t>
            </a:r>
          </a:p>
          <a:p>
            <a:r>
              <a:rPr lang="ru-RU" sz="3400" dirty="0"/>
              <a:t>Внизу пирамиды (в основании) находятся продукты, которых в рационе питания человека должно быть больше всего и чем выше к вершине, тем меньше соответствующих продуктов должен употреблять человек</a:t>
            </a:r>
            <a:r>
              <a:rPr lang="ru-RU" sz="3400" dirty="0" smtClean="0"/>
              <a:t>.</a:t>
            </a:r>
            <a:r>
              <a:rPr lang="ru-RU" sz="3400" dirty="0"/>
              <a:t> </a:t>
            </a:r>
            <a:endParaRPr lang="ru-RU" sz="3400" dirty="0" smtClean="0"/>
          </a:p>
          <a:p>
            <a:r>
              <a:rPr lang="ru-RU" sz="3400" dirty="0" smtClean="0"/>
              <a:t>Продукты </a:t>
            </a:r>
            <a:r>
              <a:rPr lang="ru-RU" sz="3400" dirty="0"/>
              <a:t>в пирамиде питания условно разделяют на порции. Порция – это условная </a:t>
            </a:r>
            <a:r>
              <a:rPr lang="ru-RU" sz="3400" dirty="0" smtClean="0"/>
              <a:t>величина.</a:t>
            </a:r>
          </a:p>
          <a:p>
            <a:r>
              <a:rPr lang="ru-RU" sz="3400" dirty="0" smtClean="0"/>
              <a:t>Количество </a:t>
            </a:r>
            <a:r>
              <a:rPr lang="ru-RU" sz="3400" dirty="0"/>
              <a:t>порций необходимых конкретному человеку зависит от возраста, пола, </a:t>
            </a:r>
            <a:r>
              <a:rPr lang="ru-RU" sz="3400" dirty="0" smtClean="0"/>
              <a:t>комплекции</a:t>
            </a:r>
            <a:r>
              <a:rPr lang="ru-RU" sz="3400" dirty="0"/>
              <a:t>, состояния здоровья и степени </a:t>
            </a:r>
            <a:r>
              <a:rPr lang="ru-RU" sz="3400" dirty="0" smtClean="0"/>
              <a:t>активности. </a:t>
            </a:r>
            <a:endParaRPr lang="ru-RU" sz="3400" dirty="0"/>
          </a:p>
          <a:p>
            <a:endParaRPr lang="ru-RU" dirty="0"/>
          </a:p>
        </p:txBody>
      </p:sp>
      <p:pic>
        <p:nvPicPr>
          <p:cNvPr id="5" name="Рисунок 4" descr="http://www.vkpress.ru/upload/iblock/b94/b94eb849111ed344a44675fee5fb4c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3940" y="1603512"/>
            <a:ext cx="3918060" cy="424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73738" y="294646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Состав нашего питания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238250"/>
            <a:ext cx="7803874" cy="49770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Ежедневно - </a:t>
            </a:r>
            <a:r>
              <a:rPr lang="ru-RU" dirty="0"/>
              <a:t>75-90 г белка, из них 40-55 г животного </a:t>
            </a:r>
            <a:r>
              <a:rPr lang="ru-RU" dirty="0" smtClean="0"/>
              <a:t>происхождения: </a:t>
            </a:r>
            <a:r>
              <a:rPr lang="ru-RU" dirty="0"/>
              <a:t>молоко или кисломолочные </a:t>
            </a:r>
            <a:r>
              <a:rPr lang="ru-RU" dirty="0" smtClean="0"/>
              <a:t>напитки, творог, сыр, рыба, мясные продукты, яйца.</a:t>
            </a:r>
          </a:p>
          <a:p>
            <a:pPr lvl="0"/>
            <a:r>
              <a:rPr lang="ru-RU" dirty="0" smtClean="0"/>
              <a:t>Норма </a:t>
            </a:r>
            <a:r>
              <a:rPr lang="ru-RU" dirty="0"/>
              <a:t>потребления жиров для школьников - 80-90 г в сутки, 30% суточного </a:t>
            </a:r>
            <a:r>
              <a:rPr lang="ru-RU" dirty="0" smtClean="0"/>
              <a:t>рациона:</a:t>
            </a:r>
            <a:r>
              <a:rPr lang="ru-RU" dirty="0"/>
              <a:t> </a:t>
            </a:r>
            <a:r>
              <a:rPr lang="ru-RU" dirty="0" smtClean="0"/>
              <a:t>сливочное масло; растительное масло; сметану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Углеводы необходимы для пополнения энергетических </a:t>
            </a:r>
            <a:r>
              <a:rPr lang="ru-RU" dirty="0" smtClean="0"/>
              <a:t>запасов. Суточная </a:t>
            </a:r>
            <a:r>
              <a:rPr lang="ru-RU" dirty="0"/>
              <a:t>норма углеводов в рационе школьника – 300-400 г, из них на долю простых должно приходиться не более 100 г </a:t>
            </a:r>
            <a:r>
              <a:rPr lang="ru-RU" dirty="0" smtClean="0"/>
              <a:t>: хлеб </a:t>
            </a:r>
            <a:r>
              <a:rPr lang="ru-RU" dirty="0"/>
              <a:t>или </a:t>
            </a:r>
            <a:r>
              <a:rPr lang="ru-RU" dirty="0" smtClean="0"/>
              <a:t>вафельный хлеб, крупы, картофель, мед, сухофрукты, сахар.</a:t>
            </a:r>
          </a:p>
          <a:p>
            <a:r>
              <a:rPr lang="ru-RU" dirty="0"/>
              <a:t>Н</a:t>
            </a:r>
            <a:r>
              <a:rPr lang="ru-RU" dirty="0" smtClean="0"/>
              <a:t>еобходимые </a:t>
            </a:r>
            <a:r>
              <a:rPr lang="ru-RU" dirty="0"/>
              <a:t>для жизнедеятельности минеральные соли и микроэлементы: йод, железо, фтор, кобальт, селен, медь и другие</a:t>
            </a:r>
            <a:r>
              <a:rPr lang="ru-RU" dirty="0" smtClean="0"/>
              <a:t>.</a:t>
            </a:r>
          </a:p>
          <a:p>
            <a:r>
              <a:rPr lang="ru-RU" dirty="0"/>
              <a:t>Калорийность рациона школьника должна быть следующей:</a:t>
            </a:r>
          </a:p>
          <a:p>
            <a:pPr marL="0" lvl="0" indent="0">
              <a:buNone/>
            </a:pPr>
            <a:r>
              <a:rPr lang="ru-RU" dirty="0"/>
              <a:t>7-10 лет – 2400 ккал</a:t>
            </a:r>
          </a:p>
          <a:p>
            <a:pPr marL="0" lvl="0" indent="0">
              <a:buNone/>
            </a:pPr>
            <a:r>
              <a:rPr lang="ru-RU" dirty="0"/>
              <a:t>11-13 лет – 2400 -2600 ккал</a:t>
            </a:r>
          </a:p>
          <a:p>
            <a:pPr marL="0" lvl="0" indent="0">
              <a:buNone/>
            </a:pPr>
            <a:r>
              <a:rPr lang="ru-RU" dirty="0"/>
              <a:t>14-17лет – 2600-3000ккал</a:t>
            </a:r>
          </a:p>
          <a:p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1028" name="Picture 4" descr="https://im0-tub-ru.yandex.net/i?id=1dd2c0898581ffd8498e24338602b912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90" y="4651513"/>
            <a:ext cx="2990183" cy="19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85900" y="239421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Питание школьника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382" y="1550505"/>
            <a:ext cx="9051235" cy="4320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u="sng" dirty="0" smtClean="0"/>
              <a:t>    Вопросы были таковы:</a:t>
            </a:r>
          </a:p>
          <a:p>
            <a:r>
              <a:rPr lang="ru-RU" sz="2600" u="sng" dirty="0" smtClean="0"/>
              <a:t>Какое </a:t>
            </a:r>
            <a:r>
              <a:rPr lang="ru-RU" sz="2600" u="sng" dirty="0"/>
              <a:t>блюдо тебе </a:t>
            </a:r>
            <a:r>
              <a:rPr lang="ru-RU" sz="2600" u="sng" dirty="0" smtClean="0"/>
              <a:t>нравится?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    Ребята отдали предпочтение </a:t>
            </a:r>
            <a:r>
              <a:rPr lang="ru-RU" sz="2600" dirty="0"/>
              <a:t>пюре с котлетой, </a:t>
            </a:r>
            <a:r>
              <a:rPr lang="ru-RU" sz="2600" dirty="0" smtClean="0"/>
              <a:t>рыбе, запеканке и сырникам.</a:t>
            </a:r>
            <a:endParaRPr lang="ru-RU" sz="2600" dirty="0"/>
          </a:p>
          <a:p>
            <a:r>
              <a:rPr lang="ru-RU" sz="2600" u="sng" dirty="0"/>
              <a:t>Какое блюдо тебе не </a:t>
            </a:r>
            <a:r>
              <a:rPr lang="ru-RU" sz="2600" u="sng" dirty="0" smtClean="0"/>
              <a:t>нравится?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    Чаще всего встречались </a:t>
            </a:r>
            <a:r>
              <a:rPr lang="ru-RU" sz="2600" dirty="0"/>
              <a:t>такие ответы на этот вопрос – различные каши, рагу из </a:t>
            </a:r>
            <a:r>
              <a:rPr lang="ru-RU" sz="2600" dirty="0" smtClean="0"/>
              <a:t>овощей</a:t>
            </a:r>
            <a:r>
              <a:rPr lang="ru-RU" sz="2600" dirty="0"/>
              <a:t>.</a:t>
            </a:r>
          </a:p>
          <a:p>
            <a:r>
              <a:rPr lang="ru-RU" sz="2600" u="sng" dirty="0" smtClean="0"/>
              <a:t>Ваши пожелания</a:t>
            </a:r>
          </a:p>
          <a:p>
            <a:pPr marL="0" indent="0">
              <a:buNone/>
            </a:pPr>
            <a:r>
              <a:rPr lang="ru-RU" sz="2600" dirty="0" smtClean="0"/>
              <a:t> Большинство  высказались в пользу соков и выпечки</a:t>
            </a:r>
            <a:r>
              <a:rPr lang="ru-RU" sz="2600" dirty="0"/>
              <a:t>.</a:t>
            </a:r>
            <a:r>
              <a:rPr lang="ru-RU" sz="2600" dirty="0" smtClean="0"/>
              <a:t> Пожелали включить </a:t>
            </a:r>
            <a:r>
              <a:rPr lang="ru-RU" sz="2600" dirty="0"/>
              <a:t>в меню свежие </a:t>
            </a:r>
            <a:r>
              <a:rPr lang="ru-RU" sz="2600" dirty="0" smtClean="0"/>
              <a:t>фрукты и увеличить разнообразие салатов.</a:t>
            </a:r>
            <a:endParaRPr lang="ru-RU" sz="2600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3737" y="381044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Анкетирование одноклассников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104061"/>
            <a:ext cx="8896350" cy="44862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Исходя из полученных данных анкетирования и с учетом </a:t>
            </a:r>
            <a:r>
              <a:rPr lang="ru-RU" sz="2400" dirty="0"/>
              <a:t>основных </a:t>
            </a:r>
            <a:r>
              <a:rPr lang="ru-RU" sz="2400" dirty="0" smtClean="0"/>
              <a:t>принципов </a:t>
            </a:r>
            <a:r>
              <a:rPr lang="ru-RU" sz="2400" dirty="0"/>
              <a:t>здорового </a:t>
            </a:r>
            <a:r>
              <a:rPr lang="ru-RU" sz="2400" dirty="0" smtClean="0"/>
              <a:t>питания, мы  предлагаем  </a:t>
            </a:r>
            <a:r>
              <a:rPr lang="ru-RU" sz="2400" dirty="0"/>
              <a:t>подборку рецептов для школьников, перед которыми трудно устоять даже самым привередливым маленьким гурманам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Вкуснейшие и самые полезные рецепты </a:t>
            </a:r>
            <a:r>
              <a:rPr lang="ru-RU" sz="2400" dirty="0" smtClean="0"/>
              <a:t> </a:t>
            </a:r>
            <a:r>
              <a:rPr lang="ru-RU" sz="2400" dirty="0"/>
              <a:t>блюд поразят воображение и придутся по вкусу любому ребенку. </a:t>
            </a:r>
            <a:endParaRPr lang="ru-RU" sz="2400" dirty="0" smtClean="0"/>
          </a:p>
          <a:p>
            <a:r>
              <a:rPr lang="ru-RU" sz="2400" dirty="0" smtClean="0"/>
              <a:t>Почерпнув </a:t>
            </a:r>
            <a:r>
              <a:rPr lang="ru-RU" sz="2400" dirty="0"/>
              <a:t>идеи из нашей коллекции </a:t>
            </a:r>
            <a:r>
              <a:rPr lang="ru-RU" sz="2400" dirty="0" smtClean="0"/>
              <a:t>рецептов, </a:t>
            </a:r>
            <a:r>
              <a:rPr lang="ru-RU" sz="2400" dirty="0"/>
              <a:t>вы научитесь готовить из полезных продуктов </a:t>
            </a:r>
            <a:r>
              <a:rPr lang="ru-RU" sz="2400" dirty="0" smtClean="0"/>
              <a:t>незабываемые блюда. Ведь вкусное </a:t>
            </a:r>
            <a:r>
              <a:rPr lang="ru-RU" sz="2400" dirty="0"/>
              <a:t>и полезное – просто</a:t>
            </a:r>
            <a:r>
              <a:rPr lang="ru-RU" sz="2400" dirty="0" smtClean="0"/>
              <a:t>!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54713" y="367791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Разработка проектного продукта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80627" y="4444797"/>
            <a:ext cx="9244523" cy="18818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слайде располагается закрытый конверт, при клике мышкой на его верхнюю часть он откроется, при клике по рецепту  появится информация (фото или текст</a:t>
            </a:r>
            <a:r>
              <a:rPr lang="ru-RU" b="1" dirty="0" smtClean="0">
                <a:solidFill>
                  <a:schemeClr val="tx1"/>
                </a:solidFill>
              </a:rPr>
              <a:t>).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Подборка рецептов создана средствами программы </a:t>
            </a:r>
            <a:r>
              <a:rPr lang="ru-RU" dirty="0" err="1">
                <a:solidFill>
                  <a:schemeClr val="tx1"/>
                </a:solidFill>
              </a:rPr>
              <a:t>Microsoft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Power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Point</a:t>
            </a:r>
            <a:r>
              <a:rPr lang="ru-RU" dirty="0">
                <a:solidFill>
                  <a:schemeClr val="tx1"/>
                </a:solidFill>
              </a:rPr>
              <a:t> с применением технологического приёма "Волшебный конверт". </a:t>
            </a:r>
            <a:br>
              <a:rPr lang="ru-RU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374550" y="1430201"/>
            <a:ext cx="2119899" cy="1685592"/>
            <a:chOff x="7291452" y="3256326"/>
            <a:chExt cx="3705100" cy="331797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291452" y="3256326"/>
              <a:ext cx="3705100" cy="331797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Фото к рецепту: Ванильный пудинг с фруктовым соусом #накормишкольника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954" y="3460583"/>
              <a:ext cx="3467597" cy="29094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634398" y="3139771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Ванильный пудинг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727664" y="1385533"/>
            <a:ext cx="2191317" cy="1730260"/>
            <a:chOff x="7291452" y="3962400"/>
            <a:chExt cx="3705100" cy="261189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291452" y="3962400"/>
              <a:ext cx="3705100" cy="26118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Фото к рецепту: Вареники с ягодой и соусом #накормишкольника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290" y="4175813"/>
              <a:ext cx="3357245" cy="2238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8641666" y="3141975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Фруктовый суп-пюре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01922" y="3141975"/>
            <a:ext cx="178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Овсяный пирог без муки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02578" y="3104886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Вареники с ягодой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5802084"/>
            <a:ext cx="160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Запеканка манная с киселем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23221" y="5872737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Сырники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603810" y="5746768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Куриный пудинг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811561" y="5734238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Школьная котлетка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6123440" y="1385533"/>
            <a:ext cx="2080571" cy="1686637"/>
            <a:chOff x="7291452" y="3882887"/>
            <a:chExt cx="3705100" cy="269141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291452" y="3882887"/>
              <a:ext cx="3705100" cy="26914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Фото к рецепту: Овсяный пирог без муки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4000" r="2000" b="8000"/>
            <a:stretch/>
          </p:blipFill>
          <p:spPr bwMode="auto">
            <a:xfrm>
              <a:off x="7411436" y="4087747"/>
              <a:ext cx="3374954" cy="22822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8437227" y="1386483"/>
            <a:ext cx="2009080" cy="1709680"/>
            <a:chOff x="7291452" y="4037781"/>
            <a:chExt cx="3476749" cy="253651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291452" y="4037781"/>
              <a:ext cx="3476749" cy="253651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Фото к рецепту: Фруктовый суп-пюре с заварным соусом и рисом.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021" y="4236956"/>
              <a:ext cx="3248398" cy="21160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1378226" y="4074169"/>
            <a:ext cx="2116223" cy="1497327"/>
            <a:chOff x="7596301" y="1017851"/>
            <a:chExt cx="3124707" cy="216894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596301" y="1017851"/>
              <a:ext cx="3124707" cy="21689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Фото к рецепту: Запеканка манная с киселём #накормишкольника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6503" y="1118632"/>
              <a:ext cx="2864302" cy="1967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Прямоугольник 30"/>
          <p:cNvSpPr/>
          <p:nvPr/>
        </p:nvSpPr>
        <p:spPr>
          <a:xfrm>
            <a:off x="3710666" y="4058400"/>
            <a:ext cx="2053045" cy="1586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Содержимое 3" descr="Syrniki-4.jpg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3956005" y="4227035"/>
            <a:ext cx="1639438" cy="1344461"/>
          </a:xfrm>
        </p:spPr>
      </p:pic>
      <p:grpSp>
        <p:nvGrpSpPr>
          <p:cNvPr id="32" name="Группа 31"/>
          <p:cNvGrpSpPr/>
          <p:nvPr/>
        </p:nvGrpSpPr>
        <p:grpSpPr>
          <a:xfrm>
            <a:off x="6096865" y="4034140"/>
            <a:ext cx="1989131" cy="1516245"/>
            <a:chOff x="7363904" y="3667253"/>
            <a:chExt cx="3309527" cy="279980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363904" y="3667253"/>
              <a:ext cx="3309527" cy="27998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791" y="3986966"/>
              <a:ext cx="2987465" cy="2160379"/>
            </a:xfrm>
            <a:prstGeom prst="rect">
              <a:avLst/>
            </a:prstGeom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1373590" y="300106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Рецепты блюд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8404093" y="3972158"/>
            <a:ext cx="2004956" cy="1578227"/>
            <a:chOff x="7291452" y="3882887"/>
            <a:chExt cx="3705100" cy="269141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7291452" y="3882887"/>
              <a:ext cx="3705100" cy="26914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hornews.com/upload/images/P103086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369" y="4049347"/>
              <a:ext cx="3144652" cy="2358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Стрелка вправо 39"/>
          <p:cNvSpPr/>
          <p:nvPr/>
        </p:nvSpPr>
        <p:spPr>
          <a:xfrm>
            <a:off x="4775724" y="6428967"/>
            <a:ext cx="1963075" cy="37453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со стрелкой вниз 8"/>
          <p:cNvSpPr/>
          <p:nvPr/>
        </p:nvSpPr>
        <p:spPr>
          <a:xfrm>
            <a:off x="3546618" y="1833569"/>
            <a:ext cx="1473877" cy="108713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Открой меня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564773" y="1219413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3897" y="3256330"/>
            <a:ext cx="5563173" cy="3317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72465" y="3584973"/>
            <a:ext cx="4422185" cy="28938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1355354" y="3456626"/>
            <a:ext cx="3317967" cy="2917374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 flipV="1">
            <a:off x="4162279" y="3628895"/>
            <a:ext cx="3317969" cy="257284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44263" y="4355387"/>
            <a:ext cx="5503391" cy="2218910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3897" y="142504"/>
            <a:ext cx="9244524" cy="7362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Ванильный пудинг с фруктовым соусом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38954" y="1122812"/>
            <a:ext cx="3657598" cy="2036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Ингредиенты</a:t>
            </a:r>
          </a:p>
          <a:p>
            <a:pPr lvl="0"/>
            <a:r>
              <a:rPr lang="ru-RU" sz="1600" dirty="0"/>
              <a:t>яйцо куриное — 2 шт.</a:t>
            </a:r>
          </a:p>
          <a:p>
            <a:pPr lvl="0"/>
            <a:r>
              <a:rPr lang="ru-RU" sz="1600" dirty="0"/>
              <a:t>сахар (сахарный песок) — 1 </a:t>
            </a:r>
            <a:r>
              <a:rPr lang="ru-RU" sz="1600" dirty="0" err="1"/>
              <a:t>ст.л</a:t>
            </a:r>
            <a:r>
              <a:rPr lang="ru-RU" sz="1600" dirty="0"/>
              <a:t>.</a:t>
            </a:r>
          </a:p>
          <a:p>
            <a:pPr lvl="0"/>
            <a:r>
              <a:rPr lang="ru-RU" sz="1600" dirty="0"/>
              <a:t>ванильный сахар — 1 </a:t>
            </a:r>
            <a:r>
              <a:rPr lang="ru-RU" sz="1600" dirty="0" err="1"/>
              <a:t>ч.л</a:t>
            </a:r>
            <a:r>
              <a:rPr lang="ru-RU" sz="1600" dirty="0"/>
              <a:t>.</a:t>
            </a:r>
          </a:p>
          <a:p>
            <a:pPr lvl="0"/>
            <a:r>
              <a:rPr lang="ru-RU" sz="1600" dirty="0"/>
              <a:t>молоко (240 мл) — 1 ст.</a:t>
            </a:r>
          </a:p>
          <a:p>
            <a:pPr lvl="0"/>
            <a:r>
              <a:rPr lang="ru-RU" sz="1600" dirty="0"/>
              <a:t>крупа манная — 2 </a:t>
            </a:r>
            <a:r>
              <a:rPr lang="ru-RU" sz="1600" dirty="0" err="1"/>
              <a:t>ст.л</a:t>
            </a:r>
            <a:r>
              <a:rPr lang="ru-RU" sz="1600" dirty="0"/>
              <a:t>.</a:t>
            </a:r>
          </a:p>
          <a:p>
            <a:pPr lvl="0"/>
            <a:r>
              <a:rPr lang="ru-RU" sz="1600" dirty="0"/>
              <a:t>соус фруктовый — 4 </a:t>
            </a:r>
            <a:r>
              <a:rPr lang="ru-RU" sz="1600" dirty="0" err="1"/>
              <a:t>ст.л</a:t>
            </a:r>
            <a:r>
              <a:rPr lang="ru-RU" sz="1600" dirty="0"/>
              <a:t>.</a:t>
            </a:r>
          </a:p>
          <a:p>
            <a:r>
              <a:rPr lang="ru-RU" sz="1600" dirty="0"/>
              <a:t>соль — 1 </a:t>
            </a:r>
            <a:r>
              <a:rPr lang="ru-RU" sz="1600" dirty="0" smtClean="0"/>
              <a:t>щепотка</a:t>
            </a:r>
            <a:endParaRPr lang="ru-RU" sz="16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291452" y="3256326"/>
            <a:ext cx="3705100" cy="3317971"/>
            <a:chOff x="7291452" y="3256326"/>
            <a:chExt cx="3705100" cy="331797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91452" y="3256326"/>
              <a:ext cx="3705100" cy="331797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Фото к рецепту: Ванильный пудинг с фруктовым соусом #накормишкольника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954" y="3460583"/>
              <a:ext cx="3467597" cy="29094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Равнобедренный треугольник 17"/>
          <p:cNvSpPr/>
          <p:nvPr/>
        </p:nvSpPr>
        <p:spPr>
          <a:xfrm flipV="1">
            <a:off x="1526264" y="3273709"/>
            <a:ext cx="5581420" cy="2021292"/>
          </a:xfrm>
          <a:prstGeom prst="triangle">
            <a:avLst>
              <a:gd name="adj" fmla="val 5027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168220" y="5804452"/>
            <a:ext cx="954157" cy="769845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1.04167E-6 -0.36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637</Words>
  <Application>Microsoft Office PowerPoint</Application>
  <PresentationFormat>Произвольный</PresentationFormat>
  <Paragraphs>175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Проектная работа Рецепты новых блюд для меню в школах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Виктория Пантелей</cp:lastModifiedBy>
  <cp:revision>46</cp:revision>
  <dcterms:created xsi:type="dcterms:W3CDTF">2022-02-14T19:00:01Z</dcterms:created>
  <dcterms:modified xsi:type="dcterms:W3CDTF">2023-02-04T05:10:31Z</dcterms:modified>
</cp:coreProperties>
</file>